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Open Sans Bold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10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lf-times.com/article/653048/qatar/kahramaa-to-set-up-150-electric-charging-stations-in-2023" TargetMode="External"/><Relationship Id="rId2" Type="http://schemas.openxmlformats.org/officeDocument/2006/relationships/hyperlink" Target="https://thepeninsulaqatar.com/article/14/01/2024/kahramaa-sets-up-200-ev-charging-station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n1319509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luobinsen-global.com/product/portable-charger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oi.org/10.1109/ACCESS.2024.345841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4866" y="947608"/>
            <a:ext cx="9964215" cy="8716053"/>
            <a:chOff x="0" y="0"/>
            <a:chExt cx="812800" cy="710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0985"/>
            </a:xfrm>
            <a:custGeom>
              <a:avLst/>
              <a:gdLst/>
              <a:ahLst/>
              <a:cxnLst/>
              <a:rect l="l" t="t" r="r" b="b"/>
              <a:pathLst>
                <a:path w="812800" h="710985">
                  <a:moveTo>
                    <a:pt x="406400" y="0"/>
                  </a:moveTo>
                  <a:cubicBezTo>
                    <a:pt x="181951" y="0"/>
                    <a:pt x="0" y="159159"/>
                    <a:pt x="0" y="355493"/>
                  </a:cubicBezTo>
                  <a:cubicBezTo>
                    <a:pt x="0" y="551826"/>
                    <a:pt x="181951" y="710985"/>
                    <a:pt x="406400" y="710985"/>
                  </a:cubicBezTo>
                  <a:cubicBezTo>
                    <a:pt x="630849" y="710985"/>
                    <a:pt x="812800" y="551826"/>
                    <a:pt x="812800" y="355493"/>
                  </a:cubicBezTo>
                  <a:cubicBezTo>
                    <a:pt x="812800" y="15915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829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9505"/>
              <a:ext cx="660400" cy="63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8047" y="1240710"/>
            <a:ext cx="2442350" cy="1083515"/>
          </a:xfrm>
          <a:custGeom>
            <a:avLst/>
            <a:gdLst/>
            <a:ahLst/>
            <a:cxnLst/>
            <a:rect l="l" t="t" r="r" b="b"/>
            <a:pathLst>
              <a:path w="2442350" h="1083515">
                <a:moveTo>
                  <a:pt x="0" y="0"/>
                </a:moveTo>
                <a:lnTo>
                  <a:pt x="2442350" y="0"/>
                </a:lnTo>
                <a:lnTo>
                  <a:pt x="2442350" y="1083516"/>
                </a:lnTo>
                <a:lnTo>
                  <a:pt x="0" y="108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01178" y="2241077"/>
            <a:ext cx="4458122" cy="5804846"/>
            <a:chOff x="0" y="0"/>
            <a:chExt cx="14630400" cy="19050000"/>
          </a:xfrm>
        </p:grpSpPr>
        <p:sp>
          <p:nvSpPr>
            <p:cNvPr id="7" name="Freeform 7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4"/>
              <a:stretch>
                <a:fillRect t="-1772" b="-62633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5"/>
              <a:stretch>
                <a:fillRect t="-32" b="-3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8047" y="2419987"/>
            <a:ext cx="9508415" cy="340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4"/>
              </a:lnSpc>
            </a:pPr>
            <a:r>
              <a:rPr lang="en-US" sz="9753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SCARCITY OF EV STATIONS IN QATAR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8047" y="6727814"/>
            <a:ext cx="8847108" cy="97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783">
                <a:solidFill>
                  <a:srgbClr val="0D0D0D"/>
                </a:solidFill>
                <a:latin typeface="Poppins"/>
                <a:ea typeface="Poppins"/>
                <a:cs typeface="Poppins"/>
                <a:sym typeface="Poppins"/>
              </a:rPr>
              <a:t>Presented by: Kholoud Darwish, Yousif Ahmed, AlAnoud AlKubaisi, Faisal AlBustami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57687" y="9689823"/>
            <a:ext cx="201613" cy="5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4"/>
              </a:lnSpc>
              <a:spcBef>
                <a:spcPct val="0"/>
              </a:spcBef>
            </a:pPr>
            <a:r>
              <a:rPr lang="en-US" sz="422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8539" y="420837"/>
            <a:ext cx="16073062" cy="1838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48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SCARCITY OF EV STATIONS IN QATAR</a:t>
            </a:r>
          </a:p>
          <a:p>
            <a:pPr algn="ctr">
              <a:lnSpc>
                <a:spcPts val="7746"/>
              </a:lnSpc>
            </a:pPr>
            <a:r>
              <a:rPr lang="en-US" sz="48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68434"/>
            <a:ext cx="8310285" cy="2163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7495" lvl="1" indent="-258748" algn="l"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EV adoption outpaces charging usage.</a:t>
            </a:r>
          </a:p>
          <a:p>
            <a:pPr algn="l"/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17495" lvl="1" indent="-258748" algn="l"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KAHRAMAA recommended the need for scalable solutions.</a:t>
            </a:r>
          </a:p>
          <a:p>
            <a:pPr algn="l"/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17495" lvl="1" indent="-258748" algn="l"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Impacts EV users, disrupts grid stability.</a:t>
            </a:r>
          </a:p>
          <a:p>
            <a:pPr algn="l"/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17495" lvl="1" indent="-258748" algn="l"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Slows QNV 2030 sustainability goals.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639" y="5851678"/>
            <a:ext cx="381462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WHY IT MATTERS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" y="6570326"/>
            <a:ext cx="643880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6103" lvl="1" indent="-283051" algn="l"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Energy shortages could happen.</a:t>
            </a:r>
          </a:p>
          <a:p>
            <a:pPr algn="l"/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6103" lvl="1" indent="-283051" algn="l"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Slows EV growth.</a:t>
            </a:r>
          </a:p>
          <a:p>
            <a:pPr algn="l">
              <a:spcBef>
                <a:spcPct val="0"/>
              </a:spcBef>
            </a:pPr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6103" lvl="1" indent="-283051" algn="l"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Grid under pressure.</a:t>
            </a:r>
          </a:p>
          <a:p>
            <a:pPr algn="l">
              <a:spcBef>
                <a:spcPct val="0"/>
              </a:spcBef>
            </a:pPr>
            <a:endParaRPr lang="en-US" sz="2000" b="1" dirty="0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6103" lvl="1" indent="-283051" algn="l"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Needs quick planning.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1250" y="9183978"/>
            <a:ext cx="12764565" cy="1352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The Peninsula. (2024, January 14). KAHRAMAA sets up 200 EV charging stations.</a:t>
            </a:r>
          </a:p>
          <a:p>
            <a:pPr algn="ctr">
              <a:lnSpc>
                <a:spcPts val="1514"/>
              </a:lnSpc>
            </a:pPr>
            <a: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https://thepeninsulaqatar.com/article/14/01/2024/kahramaa-sets-up-200-ev-charging-stations</a:t>
            </a:r>
            <a:endParaRPr lang="en-GB" sz="1499" dirty="0">
              <a:solidFill>
                <a:srgbClr val="0606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1514"/>
              </a:lnSpc>
            </a:pPr>
            <a:b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Gulf Times. (2023, January 10). KAHRAMAA to set up 150 electric charging stations in 2023.</a:t>
            </a:r>
            <a:b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https://www.gulf-times.com/article/653048/qatar/kahramaa-to-set-up-150-electric-charging-stations-in-2023</a:t>
            </a:r>
            <a:b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GB" sz="14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1499" dirty="0">
              <a:solidFill>
                <a:srgbClr val="06060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14579" y="9296400"/>
            <a:ext cx="306090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76915F3-8BB7-EBC0-D067-28D88FC7CAD4}"/>
              </a:ext>
            </a:extLst>
          </p:cNvPr>
          <p:cNvSpPr txBox="1"/>
          <p:nvPr/>
        </p:nvSpPr>
        <p:spPr>
          <a:xfrm>
            <a:off x="538539" y="2546794"/>
            <a:ext cx="427182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THE PROBLEM</a:t>
            </a:r>
          </a:p>
        </p:txBody>
      </p:sp>
      <p:pic>
        <p:nvPicPr>
          <p:cNvPr id="9" name="Picture 8" descr="A graph of charging stations&#10;&#10;AI-generated content may be incorrect.">
            <a:extLst>
              <a:ext uri="{FF2B5EF4-FFF2-40B4-BE49-F238E27FC236}">
                <a16:creationId xmlns:a16="http://schemas.microsoft.com/office/drawing/2014/main" id="{A7CEDC98-89E1-948A-E784-D97E96690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68" y="2561178"/>
            <a:ext cx="10100432" cy="6244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06230" y="627606"/>
            <a:ext cx="12046261" cy="122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9148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OUR PROPOSED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935053" y="9143907"/>
            <a:ext cx="324247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6060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CF08E-B963-966D-BCB3-3A730392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254449"/>
            <a:ext cx="10058400" cy="6736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8267" y="2069541"/>
            <a:ext cx="13343404" cy="7188759"/>
          </a:xfrm>
          <a:custGeom>
            <a:avLst/>
            <a:gdLst/>
            <a:ahLst/>
            <a:cxnLst/>
            <a:rect l="l" t="t" r="r" b="b"/>
            <a:pathLst>
              <a:path w="13343404" h="7188759">
                <a:moveTo>
                  <a:pt x="0" y="0"/>
                </a:moveTo>
                <a:lnTo>
                  <a:pt x="13343404" y="0"/>
                </a:lnTo>
                <a:lnTo>
                  <a:pt x="13343404" y="7188759"/>
                </a:lnTo>
                <a:lnTo>
                  <a:pt x="0" y="7188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104888" y="651730"/>
            <a:ext cx="18497775" cy="112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4"/>
              </a:lnSpc>
            </a:pPr>
            <a:r>
              <a:rPr lang="en-US" sz="840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 SOLUTION 1: SOLAR-POWERED EVCS NETWORK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77146" y="9326309"/>
            <a:ext cx="9533707" cy="5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2"/>
              </a:lnSpc>
              <a:spcBef>
                <a:spcPct val="0"/>
              </a:spcBef>
            </a:pPr>
            <a:r>
              <a:rPr lang="en-US" sz="12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Al Wahedi, A., &amp; Bicer, Y. (2020). A Case Study in Qatar for Optimal Energy Management of an Autonomous Electric Vehicle Fast Charging Station with Multiple Renewable Energy and Storage Systems. Energies, 13(19), 5095. </a:t>
            </a:r>
            <a:r>
              <a:rPr lang="en-US" sz="12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https://doi.org/10.3390/en13195095</a:t>
            </a:r>
            <a:r>
              <a:rPr lang="en-US" sz="12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80588" y="9354884"/>
            <a:ext cx="362843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033" y="7099603"/>
            <a:ext cx="2356457" cy="2356457"/>
          </a:xfrm>
          <a:custGeom>
            <a:avLst/>
            <a:gdLst/>
            <a:ahLst/>
            <a:cxnLst/>
            <a:rect l="l" t="t" r="r" b="b"/>
            <a:pathLst>
              <a:path w="2356457" h="2356457">
                <a:moveTo>
                  <a:pt x="0" y="0"/>
                </a:moveTo>
                <a:lnTo>
                  <a:pt x="2356457" y="0"/>
                </a:lnTo>
                <a:lnTo>
                  <a:pt x="2356457" y="2356457"/>
                </a:lnTo>
                <a:lnTo>
                  <a:pt x="0" y="235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232530" y="1390001"/>
            <a:ext cx="13804607" cy="5383797"/>
          </a:xfrm>
          <a:custGeom>
            <a:avLst/>
            <a:gdLst/>
            <a:ahLst/>
            <a:cxnLst/>
            <a:rect l="l" t="t" r="r" b="b"/>
            <a:pathLst>
              <a:path w="13804607" h="5383797">
                <a:moveTo>
                  <a:pt x="0" y="0"/>
                </a:moveTo>
                <a:lnTo>
                  <a:pt x="13804607" y="0"/>
                </a:lnTo>
                <a:lnTo>
                  <a:pt x="13804607" y="5383797"/>
                </a:lnTo>
                <a:lnTo>
                  <a:pt x="0" y="538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algn="ctr"/>
            <a:endParaRPr lang="en-GB" dirty="0"/>
          </a:p>
        </p:txBody>
      </p:sp>
      <p:sp>
        <p:nvSpPr>
          <p:cNvPr id="5" name="TextBox 5"/>
          <p:cNvSpPr txBox="1"/>
          <p:nvPr/>
        </p:nvSpPr>
        <p:spPr>
          <a:xfrm>
            <a:off x="-179286" y="610802"/>
            <a:ext cx="18646572" cy="97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74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SOLUTION 2: PORTABLE FAST-CHARGING UNITS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2000" y="9605100"/>
            <a:ext cx="8667377" cy="37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"/>
              </a:lnSpc>
              <a:spcBef>
                <a:spcPct val="0"/>
              </a:spcBef>
            </a:pPr>
            <a:r>
              <a:rPr lang="en-US" sz="1399" dirty="0" err="1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Luobinsen</a:t>
            </a:r>
            <a:r>
              <a:rPr lang="en-US" sz="13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 Global. (2024). Portable EV Charger Product Page. Retrieved from </a:t>
            </a:r>
            <a:r>
              <a:rPr lang="en-US" sz="13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https://www.luobinsen-global.com/product/portable-charger/</a:t>
            </a:r>
            <a:r>
              <a:rPr lang="en-US" sz="1399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047273"/>
            <a:ext cx="348456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0863" y="3667489"/>
            <a:ext cx="776627" cy="51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6627" lvl="1" indent="-388314" algn="ctr">
              <a:lnSpc>
                <a:spcPts val="3633"/>
              </a:lnSpc>
              <a:buFont typeface="Arial"/>
              <a:buChar char="•"/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250863" y="4628007"/>
            <a:ext cx="777180" cy="5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3636"/>
              </a:lnSpc>
              <a:buFont typeface="Arial"/>
              <a:buChar char="•"/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250310" y="5878093"/>
            <a:ext cx="777180" cy="5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3636"/>
              </a:lnSpc>
              <a:buFont typeface="Arial"/>
              <a:buChar char="•"/>
            </a:pPr>
            <a:endParaRPr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4E734992-EA0A-8ADB-C6E5-AF0A3F4AF611}"/>
              </a:ext>
            </a:extLst>
          </p:cNvPr>
          <p:cNvSpPr/>
          <p:nvPr/>
        </p:nvSpPr>
        <p:spPr>
          <a:xfrm>
            <a:off x="10439400" y="6633953"/>
            <a:ext cx="6553199" cy="2822107"/>
          </a:xfrm>
          <a:custGeom>
            <a:avLst/>
            <a:gdLst/>
            <a:ahLst/>
            <a:cxnLst/>
            <a:rect l="l" t="t" r="r" b="b"/>
            <a:pathLst>
              <a:path w="7439466" h="3580243">
                <a:moveTo>
                  <a:pt x="0" y="0"/>
                </a:moveTo>
                <a:lnTo>
                  <a:pt x="7439466" y="0"/>
                </a:lnTo>
                <a:lnTo>
                  <a:pt x="7439466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343EFD-EDC6-5D62-5866-18C3464BB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8477" y="5566058"/>
            <a:ext cx="6415323" cy="1207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72F6EE-39E9-A1B9-C5D9-A4E359479C5A}"/>
              </a:ext>
            </a:extLst>
          </p:cNvPr>
          <p:cNvSpPr txBox="1"/>
          <p:nvPr/>
        </p:nvSpPr>
        <p:spPr>
          <a:xfrm>
            <a:off x="8748477" y="5477151"/>
            <a:ext cx="932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Poppins" panose="00000500000000000000" pitchFamily="2" charset="0"/>
                <a:cs typeface="Poppins" panose="00000500000000000000" pitchFamily="2" charset="0"/>
              </a:rPr>
              <a:t>Weather sensitivity: Harsh weather can affect performance and reliability.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457550-C87B-C33C-F94F-C60319A13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449" y="3316819"/>
            <a:ext cx="402483" cy="320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87794-787A-8405-EBA7-9EE7D91D1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672" y="4485402"/>
            <a:ext cx="402483" cy="3206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FBA5D-0B00-F715-90D9-923F8A582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565" y="5639528"/>
            <a:ext cx="402485" cy="320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4239" y="2289771"/>
            <a:ext cx="6965187" cy="5383451"/>
          </a:xfrm>
          <a:custGeom>
            <a:avLst/>
            <a:gdLst/>
            <a:ahLst/>
            <a:cxnLst/>
            <a:rect l="l" t="t" r="r" b="b"/>
            <a:pathLst>
              <a:path w="6965187" h="5383451">
                <a:moveTo>
                  <a:pt x="0" y="0"/>
                </a:moveTo>
                <a:lnTo>
                  <a:pt x="6965186" y="0"/>
                </a:lnTo>
                <a:lnTo>
                  <a:pt x="6965186" y="5383451"/>
                </a:lnTo>
                <a:lnTo>
                  <a:pt x="0" y="538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28700" y="7714385"/>
            <a:ext cx="2506850" cy="2372107"/>
          </a:xfrm>
          <a:custGeom>
            <a:avLst/>
            <a:gdLst/>
            <a:ahLst/>
            <a:cxnLst/>
            <a:rect l="l" t="t" r="r" b="b"/>
            <a:pathLst>
              <a:path w="2506850" h="2372107">
                <a:moveTo>
                  <a:pt x="0" y="0"/>
                </a:moveTo>
                <a:lnTo>
                  <a:pt x="2506850" y="0"/>
                </a:lnTo>
                <a:lnTo>
                  <a:pt x="2506850" y="2372107"/>
                </a:lnTo>
                <a:lnTo>
                  <a:pt x="0" y="237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-142860" y="919783"/>
            <a:ext cx="18573721" cy="96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300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SOLUTION 3: ESH7AN - SMART OPTIMIZATION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63521" y="9340012"/>
            <a:ext cx="10162551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"/>
              </a:lnSpc>
              <a:spcBef>
                <a:spcPct val="0"/>
              </a:spcBef>
            </a:pPr>
            <a:r>
              <a:rPr lang="en-US" sz="1500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Deshmukh, S., Tariq, H., Amir, M., Iqbal, A., </a:t>
            </a:r>
            <a:r>
              <a:rPr lang="en-US" sz="1500" dirty="0" err="1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Marzband</a:t>
            </a:r>
            <a:r>
              <a:rPr lang="en-US" sz="1500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, M., &amp; Al-Wahedi, A. M. A. B. (2024). Impact Assessment of Electric Vehicle Integration and Optimal Charging Schemes Under Uncertainty: A Case Study of Qatar. IEEE Access, 12, 131350–131371. </a:t>
            </a:r>
            <a:r>
              <a:rPr lang="en-US" sz="1500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https://doi.org/10.1109/ACCESS.2024.3458410</a:t>
            </a:r>
            <a:r>
              <a:rPr lang="en-US" sz="1500" dirty="0">
                <a:solidFill>
                  <a:srgbClr val="0606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7888" y="9296400"/>
            <a:ext cx="341412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56C55-D38B-D04E-71D5-A3758903D3BB}"/>
              </a:ext>
            </a:extLst>
          </p:cNvPr>
          <p:cNvGrpSpPr/>
          <p:nvPr/>
        </p:nvGrpSpPr>
        <p:grpSpPr>
          <a:xfrm>
            <a:off x="14282128" y="2088143"/>
            <a:ext cx="4073808" cy="6110713"/>
            <a:chOff x="13868400" y="1886516"/>
            <a:chExt cx="4073808" cy="6110713"/>
          </a:xfrm>
        </p:grpSpPr>
        <p:pic>
          <p:nvPicPr>
            <p:cNvPr id="12" name="Picture 1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128D4599-57F5-2B66-B073-EA71C255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8400" y="1886516"/>
              <a:ext cx="4073808" cy="6110713"/>
            </a:xfrm>
            <a:prstGeom prst="rect">
              <a:avLst/>
            </a:prstGeom>
          </p:spPr>
        </p:pic>
        <p:pic>
          <p:nvPicPr>
            <p:cNvPr id="14" name="Picture 13" descr="A qr code with a white background&#10;&#10;AI-generated content may be incorrect.">
              <a:extLst>
                <a:ext uri="{FF2B5EF4-FFF2-40B4-BE49-F238E27FC236}">
                  <a16:creationId xmlns:a16="http://schemas.microsoft.com/office/drawing/2014/main" id="{32337097-078E-5575-D32C-F9043EDD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" t="1918" r="1924" b="3344"/>
            <a:stretch>
              <a:fillRect/>
            </a:stretch>
          </p:blipFill>
          <p:spPr>
            <a:xfrm>
              <a:off x="14554200" y="3924300"/>
              <a:ext cx="2743200" cy="2743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26ACD8A-87C5-CCBA-0DBF-D286E6A18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162" y="2289771"/>
            <a:ext cx="6174828" cy="5383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369057" y="1965408"/>
          <a:ext cx="11549885" cy="5797273"/>
        </p:xfrm>
        <a:graphic>
          <a:graphicData uri="http://schemas.openxmlformats.org/drawingml/2006/table">
            <a:tbl>
              <a:tblPr/>
              <a:tblGrid>
                <a:gridCol w="2545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3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8826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Solution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Human Development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Social Development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Economic Development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Environmental Development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14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Esh7an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9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8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9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31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14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Portable Units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6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8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28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14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b="1">
                          <a:solidFill>
                            <a:srgbClr val="513A45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Solar EV Network</a:t>
                      </a:r>
                      <a:endParaRPr lang="en-US" sz="1100"/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8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6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23647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26</a:t>
                      </a:r>
                      <a:endParaRPr lang="en-US" sz="1100"/>
                    </a:p>
                  </a:txBody>
                  <a:tcPr marL="95250" marR="95250" marT="95250" marB="95250">
                    <a:lnL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491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3178482" y="8092109"/>
            <a:ext cx="11931036" cy="1166191"/>
          </a:xfrm>
          <a:custGeom>
            <a:avLst/>
            <a:gdLst/>
            <a:ahLst/>
            <a:cxnLst/>
            <a:rect l="l" t="t" r="r" b="b"/>
            <a:pathLst>
              <a:path w="11931036" h="1166191">
                <a:moveTo>
                  <a:pt x="0" y="0"/>
                </a:moveTo>
                <a:lnTo>
                  <a:pt x="11931036" y="0"/>
                </a:lnTo>
                <a:lnTo>
                  <a:pt x="11931036" y="1166191"/>
                </a:lnTo>
                <a:lnTo>
                  <a:pt x="0" y="116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389114" y="558292"/>
            <a:ext cx="13509771" cy="109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1"/>
              </a:lnSpc>
            </a:pPr>
            <a:r>
              <a:rPr lang="en-US" sz="8199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DECISION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8978786"/>
            <a:ext cx="286742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60606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043" y="5964466"/>
            <a:ext cx="3848732" cy="3511441"/>
          </a:xfrm>
          <a:custGeom>
            <a:avLst/>
            <a:gdLst/>
            <a:ahLst/>
            <a:cxnLst/>
            <a:rect l="l" t="t" r="r" b="b"/>
            <a:pathLst>
              <a:path w="3848732" h="3511441">
                <a:moveTo>
                  <a:pt x="0" y="0"/>
                </a:moveTo>
                <a:lnTo>
                  <a:pt x="3848732" y="0"/>
                </a:lnTo>
                <a:lnTo>
                  <a:pt x="3848732" y="3511441"/>
                </a:lnTo>
                <a:lnTo>
                  <a:pt x="0" y="35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890658" y="6143260"/>
            <a:ext cx="3898021" cy="3153854"/>
          </a:xfrm>
          <a:custGeom>
            <a:avLst/>
            <a:gdLst/>
            <a:ahLst/>
            <a:cxnLst/>
            <a:rect l="l" t="t" r="r" b="b"/>
            <a:pathLst>
              <a:path w="3898021" h="3153854">
                <a:moveTo>
                  <a:pt x="0" y="0"/>
                </a:moveTo>
                <a:lnTo>
                  <a:pt x="3898021" y="0"/>
                </a:lnTo>
                <a:lnTo>
                  <a:pt x="3898021" y="3153854"/>
                </a:lnTo>
                <a:lnTo>
                  <a:pt x="0" y="315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064716" y="742687"/>
            <a:ext cx="13509771" cy="109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1"/>
              </a:lnSpc>
            </a:pPr>
            <a:r>
              <a:rPr lang="en-US" sz="8199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4043" y="2674212"/>
            <a:ext cx="17613957" cy="27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145" lvl="1" indent="-293073" algn="l">
              <a:lnSpc>
                <a:spcPts val="2742"/>
              </a:lnSpc>
              <a:buFont typeface="Arial"/>
              <a:buChar char="•"/>
            </a:pPr>
            <a:r>
              <a:rPr lang="en-US" sz="2714" b="1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Esh7an is the main solution for scalable charging and smart planning (as per KAHRAMAA’s feedback).</a:t>
            </a:r>
          </a:p>
          <a:p>
            <a:pPr algn="l">
              <a:lnSpc>
                <a:spcPts val="2742"/>
              </a:lnSpc>
            </a:pPr>
            <a:endParaRPr lang="en-US" sz="2714" b="1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742"/>
              </a:lnSpc>
            </a:pPr>
            <a:endParaRPr lang="en-US" sz="2714" b="1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86145" lvl="1" indent="-293073" algn="l">
              <a:lnSpc>
                <a:spcPts val="2742"/>
              </a:lnSpc>
              <a:buFont typeface="Arial"/>
              <a:buChar char="•"/>
            </a:pPr>
            <a:r>
              <a:rPr lang="en-US" sz="2714" b="1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 Portable chargers and solar stations support the network where needed.</a:t>
            </a:r>
          </a:p>
          <a:p>
            <a:pPr algn="l">
              <a:lnSpc>
                <a:spcPts val="2742"/>
              </a:lnSpc>
            </a:pPr>
            <a:endParaRPr lang="en-US" sz="2714" b="1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742"/>
              </a:lnSpc>
            </a:pPr>
            <a:endParaRPr lang="en-US" sz="2714" b="1">
              <a:solidFill>
                <a:srgbClr val="2C5A6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86145" lvl="1" indent="-293073" algn="l">
              <a:lnSpc>
                <a:spcPts val="2742"/>
              </a:lnSpc>
              <a:buFont typeface="Arial"/>
              <a:buChar char="•"/>
            </a:pPr>
            <a:r>
              <a:rPr lang="en-US" sz="2714" b="1">
                <a:solidFill>
                  <a:srgbClr val="2C5A6D"/>
                </a:solidFill>
                <a:latin typeface="Poppins Bold"/>
                <a:ea typeface="Poppins Bold"/>
                <a:cs typeface="Poppins Bold"/>
                <a:sym typeface="Poppins Bold"/>
              </a:rPr>
              <a:t>These solutions align with QNV 2030 for cleaner transportation.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4736" y="9196393"/>
            <a:ext cx="347365" cy="5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  <a:spcBef>
                <a:spcPct val="0"/>
              </a:spcBef>
            </a:pPr>
            <a:r>
              <a:rPr lang="en-US" sz="42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F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200" y="4275906"/>
            <a:ext cx="11681783" cy="337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8"/>
              </a:lnSpc>
            </a:pPr>
            <a:r>
              <a:rPr lang="en-US" sz="12889" dirty="0">
                <a:solidFill>
                  <a:srgbClr val="060606"/>
                </a:solidFill>
                <a:latin typeface="Anton"/>
                <a:ea typeface="Anton"/>
                <a:cs typeface="Anton"/>
                <a:sym typeface="Anton"/>
              </a:rPr>
              <a:t>THANK YOU FOR YOUR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884892" y="5455104"/>
            <a:ext cx="7606393" cy="76063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C5A6D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76578" y="-2774496"/>
            <a:ext cx="7606393" cy="76063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2C5A6D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086659" y="9296400"/>
            <a:ext cx="345281" cy="6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4419" b="1">
                <a:solidFill>
                  <a:srgbClr val="060606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417</Words>
  <Application>Microsoft Office PowerPoint</Application>
  <PresentationFormat>Custom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Anton</vt:lpstr>
      <vt:lpstr>Open Sans Bold</vt:lpstr>
      <vt:lpstr>Poppins</vt:lpstr>
      <vt:lpstr>Calibri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Presentation updated</dc:title>
  <dc:creator>Kholoud Darwish</dc:creator>
  <cp:lastModifiedBy>Kholoud Darwish</cp:lastModifiedBy>
  <cp:revision>4</cp:revision>
  <dcterms:created xsi:type="dcterms:W3CDTF">2006-08-16T00:00:00Z</dcterms:created>
  <dcterms:modified xsi:type="dcterms:W3CDTF">2025-11-25T18:43:58Z</dcterms:modified>
  <dc:identifier>DAG4wW7FP2Q</dc:identifier>
</cp:coreProperties>
</file>